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 id="2147483662" r:id="rId2"/>
  </p:sldMasterIdLst>
  <p:notesMasterIdLst>
    <p:notesMasterId r:id="rId17"/>
  </p:notesMasterIdLst>
  <p:sldIdLst>
    <p:sldId id="256" r:id="rId3"/>
    <p:sldId id="273" r:id="rId4"/>
    <p:sldId id="274" r:id="rId5"/>
    <p:sldId id="275" r:id="rId6"/>
    <p:sldId id="276" r:id="rId7"/>
    <p:sldId id="277" r:id="rId8"/>
    <p:sldId id="272" r:id="rId9"/>
    <p:sldId id="268" r:id="rId10"/>
    <p:sldId id="280" r:id="rId11"/>
    <p:sldId id="258" r:id="rId12"/>
    <p:sldId id="263" r:id="rId13"/>
    <p:sldId id="278" r:id="rId14"/>
    <p:sldId id="279" r:id="rId15"/>
    <p:sldId id="266" r:id="rId16"/>
  </p:sldIdLst>
  <p:sldSz cx="12192000" cy="6858000"/>
  <p:notesSz cx="6858000" cy="9144000"/>
  <p:embeddedFontLst>
    <p:embeddedFont>
      <p:font typeface="Alfarn" panose="00000800000000000000" charset="0"/>
      <p:bold r:id="rId18"/>
    </p:embeddedFont>
    <p:embeddedFont>
      <p:font typeface="Calibri" panose="020F0502020204030204" pitchFamily="34" charset="0"/>
      <p:regular r:id="rId19"/>
      <p:bold r:id="rId20"/>
      <p:italic r:id="rId21"/>
      <p:boldItalic r:id="rId22"/>
    </p:embeddedFont>
    <p:embeddedFont>
      <p:font typeface="Calibri Light" panose="020F0302020204030204" pitchFamily="34" charset="0"/>
      <p:regular r:id="rId23"/>
      <p:italic r:id="rId24"/>
    </p:embeddedFont>
    <p:embeddedFont>
      <p:font typeface="CarlMarx" panose="020B0604020202020204" charset="0"/>
      <p:regular r:id="rId25"/>
      <p:bold r:id="rId26"/>
    </p:embeddedFont>
    <p:embeddedFont>
      <p:font typeface="Consolas" panose="020B0609020204030204" pitchFamily="49" charset="0"/>
      <p:regular r:id="rId27"/>
      <p:bold r:id="rId28"/>
      <p:italic r:id="rId29"/>
      <p:boldItalic r:id="rId30"/>
    </p:embeddedFont>
    <p:embeddedFont>
      <p:font typeface="Segoe UI" panose="020B0502040204020203" pitchFamily="34" charset="0"/>
      <p:regular r:id="rId31"/>
      <p:bold r:id="rId32"/>
      <p:italic r:id="rId33"/>
      <p:boldItalic r:id="rId34"/>
    </p:embeddedFont>
    <p:embeddedFont>
      <p:font typeface="Stencil" panose="040409050D0802020404" pitchFamily="82"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62667" autoAdjust="0"/>
  </p:normalViewPr>
  <p:slideViewPr>
    <p:cSldViewPr snapToGrid="0">
      <p:cViewPr varScale="1">
        <p:scale>
          <a:sx n="56" d="100"/>
          <a:sy n="56" d="100"/>
        </p:scale>
        <p:origin x="1032"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tableStyles" Target="tableStyles.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Readable is the most important of these areas, if future you and other people can’t read your code then how can you be sure it’s doing what you intended it to do? And if people can’t tell what your code is doing then they aren’t likely to use it to do what you think it should do.</a:t>
            </a:r>
          </a:p>
          <a:p>
            <a:endParaRPr lang="en-GB" dirty="0"/>
          </a:p>
          <a:p>
            <a:r>
              <a:rPr lang="en-GB" dirty="0"/>
              <a:t>Maintainability requires readability, if you can’t read the code you’ve got then you can’t make improvements to it, or fix bugs in it. </a:t>
            </a:r>
          </a:p>
          <a:p>
            <a:endParaRPr lang="en-GB" dirty="0"/>
          </a:p>
          <a:p>
            <a:r>
              <a:rPr lang="en-GB" dirty="0"/>
              <a:t>Performant enough is a very vague term but that’s just how it is. Programmers often try to optimise too much and often too early in the development process. If you’ve got code that runs once a month but takes 10 hours then you probably don’t need to worry about optimising it much more if you’re getting the right data. If it runs once a day and takes that long then you probably want to look at optimising that a bit.</a:t>
            </a:r>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Folders aren’t source control, a network share with Shadow Copies isn’t source control, files named v1.ps1 etc aren’t source control. Comments at the top of your script aren’t source control.</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3847576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HalbaradKenafin</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HalbaradKenafin</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HalbaradKenafin</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normAutofit fontScale="90000"/>
          </a:bodyPr>
          <a:lstStyle/>
          <a:p>
            <a:r>
              <a:rPr lang="en-US" dirty="0"/>
              <a:t>Don’t do that, do this instead:</a:t>
            </a:r>
            <a:br>
              <a:rPr lang="en-US" dirty="0"/>
            </a:br>
            <a:r>
              <a:rPr lang="en-US" sz="4900" dirty="0"/>
              <a:t>PowerShell bad practices and what to do instead</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Chris Gardner</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All the demos!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HalbaradKenafin</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lstStyle/>
          <a:p>
            <a:r>
              <a:rPr lang="en-GB" dirty="0"/>
              <a:t>Slides and demos on my </a:t>
            </a:r>
            <a:r>
              <a:rPr lang="en-GB" dirty="0" err="1"/>
              <a:t>github</a:t>
            </a:r>
            <a:r>
              <a:rPr lang="en-GB" dirty="0"/>
              <a:t>:</a:t>
            </a:r>
          </a:p>
          <a:p>
            <a:pPr lvl="1"/>
            <a:r>
              <a:rPr lang="en-GB" dirty="0"/>
              <a:t>Github.com/</a:t>
            </a:r>
            <a:r>
              <a:rPr lang="en-GB" dirty="0" err="1"/>
              <a:t>chrislgardner</a:t>
            </a:r>
            <a:endParaRPr lang="en-GB" dirty="0"/>
          </a:p>
          <a:p>
            <a:pPr lvl="1"/>
            <a:endParaRPr lang="en-GB" dirty="0"/>
          </a:p>
          <a:p>
            <a:pPr lvl="1"/>
            <a:endParaRPr lang="en-GB" dirty="0"/>
          </a:p>
          <a:p>
            <a:r>
              <a:rPr lang="en-GB" dirty="0"/>
              <a:t>Join the great PowerShell community on Slack/Discord</a:t>
            </a:r>
          </a:p>
          <a:p>
            <a:pPr lvl="1"/>
            <a:r>
              <a:rPr lang="en-GB" dirty="0"/>
              <a:t>J.mp/</a:t>
            </a:r>
            <a:r>
              <a:rPr lang="en-GB" dirty="0" err="1"/>
              <a:t>psslack</a:t>
            </a:r>
            <a:r>
              <a:rPr lang="en-GB" dirty="0"/>
              <a:t> (or aka.ms/</a:t>
            </a:r>
            <a:r>
              <a:rPr lang="en-GB" dirty="0" err="1"/>
              <a:t>psslack</a:t>
            </a:r>
            <a:r>
              <a:rPr lang="en-GB" dirty="0"/>
              <a:t>)</a:t>
            </a:r>
          </a:p>
          <a:p>
            <a:pPr lvl="1"/>
            <a:r>
              <a:rPr lang="en-GB" dirty="0"/>
              <a:t>J.mp/</a:t>
            </a:r>
            <a:r>
              <a:rPr lang="en-GB" dirty="0" err="1"/>
              <a:t>psdiscord</a:t>
            </a:r>
            <a:r>
              <a:rPr lang="en-GB" dirty="0"/>
              <a:t> (or aka.ms/</a:t>
            </a:r>
            <a:r>
              <a:rPr lang="en-GB" dirty="0" err="1"/>
              <a:t>psdiscord</a:t>
            </a:r>
            <a:r>
              <a:rPr lang="en-GB" dirty="0"/>
              <a:t>)</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434434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132762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Cloud and Datacenter Management MVP</a:t>
            </a:r>
          </a:p>
          <a:p>
            <a:endParaRPr lang="en-US" dirty="0"/>
          </a:p>
          <a:p>
            <a:r>
              <a:rPr lang="en-US" dirty="0"/>
              <a:t>Azure DevOps consultant, dealing with Azure the platform, DevOps the concept and Azure DevOps the product. And if it’s PS related it comes my way.</a:t>
            </a:r>
          </a:p>
          <a:p>
            <a:endParaRPr lang="en-US" dirty="0"/>
          </a:p>
          <a:p>
            <a:r>
              <a:rPr lang="en-US" dirty="0"/>
              <a:t>PowerShell user for 5+ years.</a:t>
            </a:r>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840938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normAutofit fontScale="90000"/>
          </a:bodyPr>
          <a:lstStyle/>
          <a:p>
            <a:r>
              <a:rPr lang="en-US" dirty="0"/>
              <a:t>Don’t do that, do this instead:</a:t>
            </a:r>
            <a:br>
              <a:rPr lang="en-US" dirty="0"/>
            </a:br>
            <a:r>
              <a:rPr lang="en-US" sz="4900" dirty="0"/>
              <a:t>PowerShell bad practices and what to do instead</a:t>
            </a:r>
            <a:br>
              <a:rPr lang="en-US" sz="4900" dirty="0"/>
            </a:br>
            <a:r>
              <a:rPr lang="en-US" sz="4900" dirty="0"/>
              <a:t>(PowerShell </a:t>
            </a:r>
            <a:r>
              <a:rPr lang="en-US" sz="4900" dirty="0" err="1"/>
              <a:t>PowerSmells</a:t>
            </a:r>
            <a:r>
              <a:rPr lang="en-US" sz="4900" dirty="0"/>
              <a:t>)</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Chris Gardner</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Three Key Goals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HalbaradKenafin</a:t>
            </a:r>
            <a:endParaRPr lang="en-US" dirty="0"/>
          </a:p>
        </p:txBody>
      </p:sp>
      <p:sp>
        <p:nvSpPr>
          <p:cNvPr id="10" name="Title 1">
            <a:extLst>
              <a:ext uri="{FF2B5EF4-FFF2-40B4-BE49-F238E27FC236}">
                <a16:creationId xmlns:a16="http://schemas.microsoft.com/office/drawing/2014/main" id="{A165F26D-899B-4523-A29A-676B734DBD41}"/>
              </a:ext>
            </a:extLst>
          </p:cNvPr>
          <p:cNvSpPr txBox="1">
            <a:spLocks/>
          </p:cNvSpPr>
          <p:nvPr/>
        </p:nvSpPr>
        <p:spPr>
          <a:xfrm>
            <a:off x="838200" y="1370824"/>
            <a:ext cx="10515600" cy="1364673"/>
          </a:xfrm>
          <a:prstGeom prst="rect">
            <a:avLst/>
          </a:prstGeom>
        </p:spPr>
        <p:txBody>
          <a:bodyPr anchor="ctr">
            <a:normAutofit/>
          </a:bodyPr>
          <a:lstStyle>
            <a:lvl1pPr algn="l" defTabSz="914400" rtl="0" eaLnBrk="1" latinLnBrk="0" hangingPunct="1">
              <a:lnSpc>
                <a:spcPct val="125000"/>
              </a:lnSpc>
              <a:spcBef>
                <a:spcPct val="0"/>
              </a:spcBef>
              <a:buNone/>
              <a:defRPr sz="4400" kern="1200">
                <a:solidFill>
                  <a:srgbClr val="21B9EC"/>
                </a:solidFill>
                <a:latin typeface="+mj-lt"/>
                <a:ea typeface="+mj-ea"/>
                <a:cs typeface="+mj-cs"/>
              </a:defRPr>
            </a:lvl1pPr>
          </a:lstStyle>
          <a:p>
            <a:r>
              <a:rPr lang="en-GB" dirty="0">
                <a:solidFill>
                  <a:schemeClr val="tx1"/>
                </a:solidFill>
              </a:rPr>
              <a:t>Readable</a:t>
            </a:r>
          </a:p>
        </p:txBody>
      </p:sp>
      <p:sp>
        <p:nvSpPr>
          <p:cNvPr id="11" name="Title 1">
            <a:extLst>
              <a:ext uri="{FF2B5EF4-FFF2-40B4-BE49-F238E27FC236}">
                <a16:creationId xmlns:a16="http://schemas.microsoft.com/office/drawing/2014/main" id="{4620EDF1-B181-4204-BD2B-99FBB7D60375}"/>
              </a:ext>
            </a:extLst>
          </p:cNvPr>
          <p:cNvSpPr txBox="1">
            <a:spLocks/>
          </p:cNvSpPr>
          <p:nvPr/>
        </p:nvSpPr>
        <p:spPr>
          <a:xfrm>
            <a:off x="838200" y="3490570"/>
            <a:ext cx="10515600" cy="1246910"/>
          </a:xfrm>
          <a:prstGeom prst="rect">
            <a:avLst/>
          </a:prstGeom>
        </p:spPr>
        <p:txBody>
          <a:bodyPr anchor="ctr">
            <a:normAutofit/>
          </a:bodyPr>
          <a:lstStyle>
            <a:lvl1pPr algn="l" defTabSz="914400" rtl="0" eaLnBrk="1" latinLnBrk="0" hangingPunct="1">
              <a:lnSpc>
                <a:spcPct val="125000"/>
              </a:lnSpc>
              <a:spcBef>
                <a:spcPct val="0"/>
              </a:spcBef>
              <a:buNone/>
              <a:defRPr sz="4400" kern="1200">
                <a:solidFill>
                  <a:srgbClr val="21B9EC"/>
                </a:solidFill>
                <a:latin typeface="+mj-lt"/>
                <a:ea typeface="+mj-ea"/>
                <a:cs typeface="+mj-cs"/>
              </a:defRPr>
            </a:lvl1pPr>
          </a:lstStyle>
          <a:p>
            <a:r>
              <a:rPr lang="en-GB" dirty="0">
                <a:solidFill>
                  <a:schemeClr val="tx1"/>
                </a:solidFill>
              </a:rPr>
              <a:t>Performant enough</a:t>
            </a:r>
          </a:p>
        </p:txBody>
      </p:sp>
      <p:sp>
        <p:nvSpPr>
          <p:cNvPr id="12" name="Title 1">
            <a:extLst>
              <a:ext uri="{FF2B5EF4-FFF2-40B4-BE49-F238E27FC236}">
                <a16:creationId xmlns:a16="http://schemas.microsoft.com/office/drawing/2014/main" id="{20B79969-7761-4DAA-B398-40B063B2529C}"/>
              </a:ext>
            </a:extLst>
          </p:cNvPr>
          <p:cNvSpPr txBox="1">
            <a:spLocks/>
          </p:cNvSpPr>
          <p:nvPr/>
        </p:nvSpPr>
        <p:spPr>
          <a:xfrm>
            <a:off x="838200" y="2229806"/>
            <a:ext cx="10515600" cy="1731818"/>
          </a:xfrm>
          <a:prstGeom prst="rect">
            <a:avLst/>
          </a:prstGeom>
        </p:spPr>
        <p:txBody>
          <a:bodyPr anchor="ctr">
            <a:normAutofit/>
          </a:bodyPr>
          <a:lstStyle>
            <a:lvl1pPr algn="l" defTabSz="914400" rtl="0" eaLnBrk="1" latinLnBrk="0" hangingPunct="1">
              <a:lnSpc>
                <a:spcPct val="125000"/>
              </a:lnSpc>
              <a:spcBef>
                <a:spcPct val="0"/>
              </a:spcBef>
              <a:buNone/>
              <a:defRPr sz="4400" kern="1200">
                <a:solidFill>
                  <a:srgbClr val="21B9EC"/>
                </a:solidFill>
                <a:latin typeface="+mj-lt"/>
                <a:ea typeface="+mj-ea"/>
                <a:cs typeface="+mj-cs"/>
              </a:defRPr>
            </a:lvl1pPr>
          </a:lstStyle>
          <a:p>
            <a:r>
              <a:rPr lang="en-GB" dirty="0">
                <a:solidFill>
                  <a:schemeClr val="tx1"/>
                </a:solidFill>
              </a:rPr>
              <a:t>Maintainable</a:t>
            </a:r>
          </a:p>
        </p:txBody>
      </p:sp>
    </p:spTree>
    <p:extLst>
      <p:ext uri="{BB962C8B-B14F-4D97-AF65-F5344CB8AC3E}">
        <p14:creationId xmlns:p14="http://schemas.microsoft.com/office/powerpoint/2010/main" val="2477734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D4F2-1A90-45EC-B431-B090ACD77147}"/>
              </a:ext>
            </a:extLst>
          </p:cNvPr>
          <p:cNvSpPr>
            <a:spLocks noGrp="1"/>
          </p:cNvSpPr>
          <p:nvPr>
            <p:ph type="title"/>
          </p:nvPr>
        </p:nvSpPr>
        <p:spPr/>
        <p:txBody>
          <a:bodyPr/>
          <a:lstStyle/>
          <a:p>
            <a:r>
              <a:rPr lang="en-GB" dirty="0"/>
              <a:t>Source Control</a:t>
            </a:r>
          </a:p>
        </p:txBody>
      </p:sp>
      <p:sp>
        <p:nvSpPr>
          <p:cNvPr id="3" name="Content Placeholder 2">
            <a:extLst>
              <a:ext uri="{FF2B5EF4-FFF2-40B4-BE49-F238E27FC236}">
                <a16:creationId xmlns:a16="http://schemas.microsoft.com/office/drawing/2014/main" id="{1D35C6B9-5959-4A89-A7BE-EA2DDA183949}"/>
              </a:ext>
            </a:extLst>
          </p:cNvPr>
          <p:cNvSpPr>
            <a:spLocks noGrp="1"/>
          </p:cNvSpPr>
          <p:nvPr>
            <p:ph idx="1"/>
          </p:nvPr>
        </p:nvSpPr>
        <p:spPr/>
        <p:txBody>
          <a:bodyPr>
            <a:normAutofit/>
          </a:bodyPr>
          <a:lstStyle/>
          <a:p>
            <a:pPr marL="457200" indent="-457200">
              <a:buFont typeface="Arial" panose="020B0604020202020204" pitchFamily="34" charset="0"/>
              <a:buChar char="•"/>
            </a:pPr>
            <a:r>
              <a:rPr lang="en-GB" sz="3600" dirty="0"/>
              <a:t>Use it</a:t>
            </a:r>
          </a:p>
          <a:p>
            <a:pPr marL="457200" indent="-457200">
              <a:buFont typeface="Arial" panose="020B0604020202020204" pitchFamily="34" charset="0"/>
              <a:buChar char="•"/>
            </a:pPr>
            <a:r>
              <a:rPr lang="en-GB" sz="3600" dirty="0"/>
              <a:t>It will save you</a:t>
            </a:r>
          </a:p>
          <a:p>
            <a:pPr marL="457200" indent="-457200">
              <a:buFont typeface="Arial" panose="020B0604020202020204" pitchFamily="34" charset="0"/>
              <a:buChar char="•"/>
            </a:pPr>
            <a:r>
              <a:rPr lang="en-GB" sz="3600" dirty="0"/>
              <a:t>It’s not just for “developers”</a:t>
            </a:r>
          </a:p>
          <a:p>
            <a:pPr marL="457200" indent="-457200">
              <a:buFont typeface="Arial" panose="020B0604020202020204" pitchFamily="34" charset="0"/>
              <a:buChar char="•"/>
            </a:pPr>
            <a:r>
              <a:rPr lang="en-GB" sz="3600" dirty="0"/>
              <a:t>Doesn’t have to be git</a:t>
            </a:r>
          </a:p>
          <a:p>
            <a:endParaRPr lang="en-GB" sz="3600" dirty="0"/>
          </a:p>
        </p:txBody>
      </p:sp>
      <p:sp>
        <p:nvSpPr>
          <p:cNvPr id="4" name="Footer Placeholder 3">
            <a:extLst>
              <a:ext uri="{FF2B5EF4-FFF2-40B4-BE49-F238E27FC236}">
                <a16:creationId xmlns:a16="http://schemas.microsoft.com/office/drawing/2014/main" id="{9906B49D-FA47-42CA-938F-D14B809D79B9}"/>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068329123"/>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21</TotalTime>
  <Words>768</Words>
  <Application>Microsoft Office PowerPoint</Application>
  <PresentationFormat>Widescreen</PresentationFormat>
  <Paragraphs>92</Paragraphs>
  <Slides>14</Slides>
  <Notes>14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14</vt:i4>
      </vt:variant>
    </vt:vector>
  </HeadingPairs>
  <TitlesOfParts>
    <vt:vector size="24" baseType="lpstr">
      <vt:lpstr>Segoe UI</vt:lpstr>
      <vt:lpstr>Consolas</vt:lpstr>
      <vt:lpstr>Calibri Light</vt:lpstr>
      <vt:lpstr>Stencil</vt:lpstr>
      <vt:lpstr>Calibri</vt:lpstr>
      <vt:lpstr>CarlMarx</vt:lpstr>
      <vt:lpstr>Arial</vt:lpstr>
      <vt:lpstr>Alfarn</vt:lpstr>
      <vt:lpstr>Office</vt:lpstr>
      <vt:lpstr>Custom Design</vt:lpstr>
      <vt:lpstr>Don’t do that, do this instead: PowerShell bad practices and what to do instead</vt:lpstr>
      <vt:lpstr>PowerPoint Presentation</vt:lpstr>
      <vt:lpstr>PowerPoint Presentation</vt:lpstr>
      <vt:lpstr>PowerPoint Presentation</vt:lpstr>
      <vt:lpstr>PowerPoint Presentation</vt:lpstr>
      <vt:lpstr>PowerPoint Presentation</vt:lpstr>
      <vt:lpstr>Don’t do that, do this instead: PowerShell bad practices and what to do instead (PowerShell PowerSmells)</vt:lpstr>
      <vt:lpstr>Three Key Goals</vt:lpstr>
      <vt:lpstr>Source Control</vt:lpstr>
      <vt:lpstr>PowerPoint Presentation</vt:lpstr>
      <vt:lpstr>Summary</vt:lpstr>
      <vt:lpstr>PowerPoint Presentation</vt:lpstr>
      <vt:lpstr>PowerPoint Presentation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Chris Gardner</cp:lastModifiedBy>
  <cp:revision>16</cp:revision>
  <dcterms:created xsi:type="dcterms:W3CDTF">2019-04-18T11:57:57Z</dcterms:created>
  <dcterms:modified xsi:type="dcterms:W3CDTF">2019-06-06T06:31:28Z</dcterms:modified>
</cp:coreProperties>
</file>

<file path=docProps/thumbnail.jpeg>
</file>